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Staatliches"/>
      <p:regular r:id="rId36"/>
    </p:embeddedFont>
    <p:embeddedFont>
      <p:font typeface="NanumGothicExtraBold"/>
      <p:bold r:id="rId37"/>
    </p:embeddedFont>
    <p:embeddedFont>
      <p:font typeface="Nanum Gothic"/>
      <p:regular r:id="rId38"/>
      <p:bold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5.xml"/><Relationship Id="rId41" Type="http://schemas.openxmlformats.org/officeDocument/2006/relationships/font" Target="fonts/Oswa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NanumGothicExtraBold-bold.fntdata"/><Relationship Id="rId14" Type="http://schemas.openxmlformats.org/officeDocument/2006/relationships/slide" Target="slides/slide9.xml"/><Relationship Id="rId36" Type="http://schemas.openxmlformats.org/officeDocument/2006/relationships/font" Target="fonts/Staatliches-regular.fntdata"/><Relationship Id="rId17" Type="http://schemas.openxmlformats.org/officeDocument/2006/relationships/slide" Target="slides/slide12.xml"/><Relationship Id="rId39" Type="http://schemas.openxmlformats.org/officeDocument/2006/relationships/font" Target="fonts/NanumGothic-bold.fntdata"/><Relationship Id="rId16" Type="http://schemas.openxmlformats.org/officeDocument/2006/relationships/slide" Target="slides/slide11.xml"/><Relationship Id="rId38" Type="http://schemas.openxmlformats.org/officeDocument/2006/relationships/font" Target="fonts/NanumGothi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f3626bfc5_0_5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f3626bfc5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0a4d487d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0a4d487d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07fb06339_1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07fb06339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02d2a18db45e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02d2a18db45e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0a0c1147f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0a0c1147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0a0c1147f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0a0c1147f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07fb06339_1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07fb0633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07fb0633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07fb0633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07fb06339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07fb0633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07fb06339_1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07fb0633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07fb06339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07fb06339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07fb06339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07fb0633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본 프로젝트의 계산기를 제작하는 과정에서 만든 순서도는 다음과 같습니다.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07fb06339_1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07fb0633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0a4d487d1_1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0a4d487d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07fb0633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07fb0633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086c237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086c237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086c2376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086c2376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07fb06339_1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07fb0633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07fb0633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07fb0633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07fb0633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07fb0633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07fb0633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07fb0633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07fb06339_1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07fb0633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07fb0633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07fb0633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f1ab4e20c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f1ab4e2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07fb06339_1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07fb0633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FFD966"/>
            </a:gs>
            <a:gs pos="26000">
              <a:srgbClr val="DFB533"/>
            </a:gs>
            <a:gs pos="100000">
              <a:srgbClr val="F6E430"/>
            </a:gs>
          </a:gsLst>
          <a:lin ang="8099331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anum Gothic"/>
              <a:buNone/>
              <a:defRPr b="1" sz="4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anum Gothic"/>
              <a:buNone/>
              <a:defRPr b="1" sz="4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anum Gothic"/>
              <a:buNone/>
              <a:defRPr b="1" sz="4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anum Gothic"/>
              <a:buNone/>
              <a:defRPr b="1" sz="4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anum Gothic"/>
              <a:buNone/>
              <a:defRPr b="1" sz="4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anum Gothic"/>
              <a:buNone/>
              <a:defRPr b="1" sz="4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anum Gothic"/>
              <a:buNone/>
              <a:defRPr b="1" sz="4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anum Gothic"/>
              <a:buNone/>
              <a:defRPr b="1" sz="4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anum Gothic"/>
              <a:buNone/>
              <a:defRPr b="1" sz="4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00000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D00B"/>
              </a:buClr>
              <a:buSzPts val="12000"/>
              <a:buNone/>
              <a:defRPr sz="12000">
                <a:solidFill>
                  <a:srgbClr val="E4D00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E4D00B"/>
              </a:buClr>
              <a:buSzPts val="12000"/>
              <a:buNone/>
              <a:defRPr sz="12000">
                <a:solidFill>
                  <a:srgbClr val="E4D00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E4D00B"/>
              </a:buClr>
              <a:buSzPts val="12000"/>
              <a:buNone/>
              <a:defRPr sz="12000">
                <a:solidFill>
                  <a:srgbClr val="E4D00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E4D00B"/>
              </a:buClr>
              <a:buSzPts val="12000"/>
              <a:buNone/>
              <a:defRPr sz="12000">
                <a:solidFill>
                  <a:srgbClr val="E4D00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E4D00B"/>
              </a:buClr>
              <a:buSzPts val="12000"/>
              <a:buNone/>
              <a:defRPr sz="12000">
                <a:solidFill>
                  <a:srgbClr val="E4D00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E4D00B"/>
              </a:buClr>
              <a:buSzPts val="12000"/>
              <a:buNone/>
              <a:defRPr sz="12000">
                <a:solidFill>
                  <a:srgbClr val="E4D00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E4D00B"/>
              </a:buClr>
              <a:buSzPts val="12000"/>
              <a:buNone/>
              <a:defRPr sz="12000">
                <a:solidFill>
                  <a:srgbClr val="E4D00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E4D00B"/>
              </a:buClr>
              <a:buSzPts val="12000"/>
              <a:buNone/>
              <a:defRPr sz="12000">
                <a:solidFill>
                  <a:srgbClr val="E4D00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E4D00B"/>
              </a:buClr>
              <a:buSzPts val="12000"/>
              <a:buNone/>
              <a:defRPr sz="12000">
                <a:solidFill>
                  <a:srgbClr val="E4D00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E4D00B"/>
              </a:buClr>
              <a:buSzPts val="1800"/>
              <a:buChar char="●"/>
              <a:defRPr>
                <a:solidFill>
                  <a:srgbClr val="E4D00B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E4D00B"/>
              </a:buClr>
              <a:buSzPts val="1400"/>
              <a:buChar char="○"/>
              <a:defRPr>
                <a:solidFill>
                  <a:srgbClr val="E4D00B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E4D00B"/>
              </a:buClr>
              <a:buSzPts val="1400"/>
              <a:buChar char="■"/>
              <a:defRPr>
                <a:solidFill>
                  <a:srgbClr val="E4D00B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E4D00B"/>
              </a:buClr>
              <a:buSzPts val="1400"/>
              <a:buChar char="●"/>
              <a:defRPr>
                <a:solidFill>
                  <a:srgbClr val="E4D00B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E4D00B"/>
              </a:buClr>
              <a:buSzPts val="1400"/>
              <a:buChar char="○"/>
              <a:defRPr>
                <a:solidFill>
                  <a:srgbClr val="E4D00B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E4D00B"/>
              </a:buClr>
              <a:buSzPts val="1400"/>
              <a:buChar char="■"/>
              <a:defRPr>
                <a:solidFill>
                  <a:srgbClr val="E4D00B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E4D00B"/>
              </a:buClr>
              <a:buSzPts val="1400"/>
              <a:buChar char="●"/>
              <a:defRPr>
                <a:solidFill>
                  <a:srgbClr val="E4D00B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E4D00B"/>
              </a:buClr>
              <a:buSzPts val="1400"/>
              <a:buChar char="○"/>
              <a:defRPr>
                <a:solidFill>
                  <a:srgbClr val="E4D00B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E4D00B"/>
              </a:buClr>
              <a:buSzPts val="1400"/>
              <a:buChar char="■"/>
              <a:defRPr>
                <a:solidFill>
                  <a:srgbClr val="E4D00B"/>
                </a:solidFill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FD966"/>
            </a:gs>
            <a:gs pos="26000">
              <a:srgbClr val="DFB533"/>
            </a:gs>
            <a:gs pos="100000">
              <a:srgbClr val="F6E430"/>
            </a:gs>
          </a:gsLst>
          <a:lin ang="8099331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Nanum Gothic"/>
              <a:buNone/>
              <a:defRPr b="1" sz="42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FFD966"/>
            </a:gs>
            <a:gs pos="26000">
              <a:srgbClr val="DFB533"/>
            </a:gs>
            <a:gs pos="100000">
              <a:srgbClr val="F6E430"/>
            </a:gs>
          </a:gsLst>
          <a:lin ang="8099331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rgbClr val="29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000000"/>
              </a:gs>
              <a:gs pos="98000">
                <a:srgbClr val="DFB533"/>
              </a:gs>
              <a:gs pos="100000">
                <a:srgbClr val="F6E430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265850" y="1334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51875" y="804525"/>
            <a:ext cx="8222100" cy="4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FD966"/>
            </a:gs>
            <a:gs pos="26000">
              <a:srgbClr val="DFB533"/>
            </a:gs>
            <a:gs pos="100000">
              <a:srgbClr val="F6E430"/>
            </a:gs>
          </a:gsLst>
          <a:lin ang="8099331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000000"/>
              </a:gs>
              <a:gs pos="98000">
                <a:srgbClr val="DFB533"/>
              </a:gs>
              <a:gs pos="100000">
                <a:srgbClr val="F6E430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265850" y="1334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FFD966"/>
            </a:gs>
            <a:gs pos="26000">
              <a:srgbClr val="DFB533"/>
            </a:gs>
            <a:gs pos="100000">
              <a:srgbClr val="F6E430"/>
            </a:gs>
          </a:gsLst>
          <a:lin ang="8099331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-4675" y="538850"/>
            <a:ext cx="9150900" cy="462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-3450" y="497725"/>
            <a:ext cx="9150900" cy="165300"/>
          </a:xfrm>
          <a:prstGeom prst="rect">
            <a:avLst/>
          </a:prstGeom>
          <a:gradFill>
            <a:gsLst>
              <a:gs pos="0">
                <a:srgbClr val="000000"/>
              </a:gs>
              <a:gs pos="98000">
                <a:srgbClr val="DFB533"/>
              </a:gs>
              <a:gs pos="100000">
                <a:srgbClr val="F6E430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/>
              </a:gs>
              <a:gs pos="98000">
                <a:srgbClr val="DFB533"/>
              </a:gs>
              <a:gs pos="100000">
                <a:srgbClr val="F6E430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FFD966"/>
            </a:gs>
            <a:gs pos="26000">
              <a:srgbClr val="DFB533"/>
            </a:gs>
            <a:gs pos="100000">
              <a:srgbClr val="F6E430"/>
            </a:gs>
          </a:gsLst>
          <a:lin ang="8099331" scaled="0"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000000"/>
              </a:gs>
              <a:gs pos="98000">
                <a:srgbClr val="DFB533"/>
              </a:gs>
              <a:gs pos="100000">
                <a:srgbClr val="F6E430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rgbClr val="29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000000"/>
              </a:gs>
              <a:gs pos="98000">
                <a:srgbClr val="DFB533"/>
              </a:gs>
              <a:gs pos="100000">
                <a:srgbClr val="F6E430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gradFill>
          <a:gsLst>
            <a:gs pos="0">
              <a:srgbClr val="FFD966"/>
            </a:gs>
            <a:gs pos="26000">
              <a:srgbClr val="DFB533"/>
            </a:gs>
            <a:gs pos="100000">
              <a:srgbClr val="F6E430"/>
            </a:gs>
          </a:gsLst>
          <a:lin ang="8099331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5850" y="1334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oboto"/>
              <a:buNone/>
              <a:defRPr sz="3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oboto"/>
              <a:buNone/>
              <a:defRPr sz="3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oboto"/>
              <a:buNone/>
              <a:defRPr sz="3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oboto"/>
              <a:buNone/>
              <a:defRPr sz="3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oboto"/>
              <a:buNone/>
              <a:defRPr sz="3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oboto"/>
              <a:buNone/>
              <a:defRPr sz="3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oboto"/>
              <a:buNone/>
              <a:defRPr sz="3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oboto"/>
              <a:buNone/>
              <a:defRPr sz="3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oboto"/>
              <a:buNone/>
              <a:defRPr sz="3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1875" y="804525"/>
            <a:ext cx="8222100" cy="4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anum Gothic"/>
              <a:buChar char="●"/>
              <a:defRPr sz="18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"/>
              <a:buChar char="○"/>
              <a:defRPr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"/>
              <a:buChar char="■"/>
              <a:defRPr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"/>
              <a:buChar char="●"/>
              <a:defRPr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"/>
              <a:buChar char="○"/>
              <a:defRPr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"/>
              <a:buChar char="■"/>
              <a:defRPr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"/>
              <a:buChar char="●"/>
              <a:defRPr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"/>
              <a:buChar char="○"/>
              <a:defRPr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Nanum Gothic"/>
              <a:buChar char="■"/>
              <a:defRPr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Relationship Id="rId4" Type="http://schemas.openxmlformats.org/officeDocument/2006/relationships/image" Target="../media/image4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33.jpg"/><Relationship Id="rId5" Type="http://schemas.openxmlformats.org/officeDocument/2006/relationships/image" Target="../media/image4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Relationship Id="rId5" Type="http://schemas.openxmlformats.org/officeDocument/2006/relationships/image" Target="../media/image41.jpg"/><Relationship Id="rId6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5.png"/><Relationship Id="rId13" Type="http://schemas.openxmlformats.org/officeDocument/2006/relationships/image" Target="../media/image36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14" Type="http://schemas.openxmlformats.org/officeDocument/2006/relationships/image" Target="../media/image27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Relationship Id="rId4" Type="http://schemas.openxmlformats.org/officeDocument/2006/relationships/image" Target="../media/image45.jpg"/><Relationship Id="rId5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11.jp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14.jpg"/><Relationship Id="rId6" Type="http://schemas.openxmlformats.org/officeDocument/2006/relationships/image" Target="../media/image26.jpg"/><Relationship Id="rId7" Type="http://schemas.openxmlformats.org/officeDocument/2006/relationships/image" Target="../media/image4.jpg"/><Relationship Id="rId8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17.jpg"/><Relationship Id="rId6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26000">
              <a:srgbClr val="DFB533"/>
            </a:gs>
            <a:gs pos="100000">
              <a:srgbClr val="F6E430"/>
            </a:gs>
          </a:gsLst>
          <a:lin ang="8099331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077075" y="1771200"/>
            <a:ext cx="46404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IoT 프로젝트 기획</a:t>
            </a:r>
            <a:endParaRPr b="1" sz="4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4077075" y="2704800"/>
            <a:ext cx="3052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A2E"/>
                </a:solidFill>
                <a:latin typeface="Nanum Gothic"/>
                <a:ea typeface="Nanum Gothic"/>
                <a:cs typeface="Nanum Gothic"/>
                <a:sym typeface="Nanum Gothic"/>
              </a:rPr>
              <a:t>지능형 희토류 운송 관제 시스템</a:t>
            </a:r>
            <a:endParaRPr sz="1500">
              <a:solidFill>
                <a:srgbClr val="292A2E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" name="Google Shape;69;p13" title="truck7.jpg"/>
          <p:cNvPicPr preferRelativeResize="0"/>
          <p:nvPr/>
        </p:nvPicPr>
        <p:blipFill rotWithShape="1">
          <a:blip r:embed="rId3">
            <a:alphaModFix/>
          </a:blip>
          <a:srcRect b="11356" l="0" r="9214" t="3063"/>
          <a:stretch/>
        </p:blipFill>
        <p:spPr>
          <a:xfrm>
            <a:off x="0" y="0"/>
            <a:ext cx="3637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6812025" y="4428975"/>
            <a:ext cx="1341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</a:t>
            </a:r>
            <a:endParaRPr b="1" sz="3300">
              <a:solidFill>
                <a:srgbClr val="292A2E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6366075" y="4652025"/>
            <a:ext cx="567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A2E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>
              <a:solidFill>
                <a:srgbClr val="292A2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대략적인 흐름 구상도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12300" y="897050"/>
            <a:ext cx="5244900" cy="30504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1181891" y="1216532"/>
            <a:ext cx="7172100" cy="2710425"/>
          </a:xfrm>
          <a:custGeom>
            <a:rect b="b" l="l" r="r" t="t"/>
            <a:pathLst>
              <a:path extrusionOk="0" h="108417" w="286884">
                <a:moveTo>
                  <a:pt x="20757" y="89990"/>
                </a:moveTo>
                <a:cubicBezTo>
                  <a:pt x="36592" y="89508"/>
                  <a:pt x="80801" y="89749"/>
                  <a:pt x="100333" y="88543"/>
                </a:cubicBezTo>
                <a:cubicBezTo>
                  <a:pt x="119865" y="87337"/>
                  <a:pt x="121232" y="82435"/>
                  <a:pt x="137951" y="82756"/>
                </a:cubicBezTo>
                <a:cubicBezTo>
                  <a:pt x="154670" y="83078"/>
                  <a:pt x="186179" y="86212"/>
                  <a:pt x="200647" y="90472"/>
                </a:cubicBezTo>
                <a:cubicBezTo>
                  <a:pt x="215115" y="94732"/>
                  <a:pt x="212141" y="109121"/>
                  <a:pt x="224761" y="108317"/>
                </a:cubicBezTo>
                <a:cubicBezTo>
                  <a:pt x="237381" y="107513"/>
                  <a:pt x="266237" y="98269"/>
                  <a:pt x="276365" y="85649"/>
                </a:cubicBezTo>
                <a:cubicBezTo>
                  <a:pt x="286493" y="73029"/>
                  <a:pt x="288583" y="46424"/>
                  <a:pt x="285528" y="32599"/>
                </a:cubicBezTo>
                <a:cubicBezTo>
                  <a:pt x="282474" y="18774"/>
                  <a:pt x="269291" y="7039"/>
                  <a:pt x="258038" y="2698"/>
                </a:cubicBezTo>
                <a:cubicBezTo>
                  <a:pt x="246785" y="-1642"/>
                  <a:pt x="229021" y="1975"/>
                  <a:pt x="218009" y="6556"/>
                </a:cubicBezTo>
                <a:cubicBezTo>
                  <a:pt x="206997" y="11138"/>
                  <a:pt x="201612" y="28821"/>
                  <a:pt x="191966" y="30187"/>
                </a:cubicBezTo>
                <a:cubicBezTo>
                  <a:pt x="182321" y="31554"/>
                  <a:pt x="167209" y="19578"/>
                  <a:pt x="160136" y="14755"/>
                </a:cubicBezTo>
                <a:cubicBezTo>
                  <a:pt x="153063" y="9932"/>
                  <a:pt x="158689" y="3582"/>
                  <a:pt x="149526" y="1251"/>
                </a:cubicBezTo>
                <a:cubicBezTo>
                  <a:pt x="140363" y="-1080"/>
                  <a:pt x="124286" y="607"/>
                  <a:pt x="105156" y="768"/>
                </a:cubicBezTo>
                <a:cubicBezTo>
                  <a:pt x="86026" y="929"/>
                  <a:pt x="50016" y="-438"/>
                  <a:pt x="34744" y="2215"/>
                </a:cubicBezTo>
                <a:cubicBezTo>
                  <a:pt x="19472" y="4868"/>
                  <a:pt x="13121" y="9771"/>
                  <a:pt x="13523" y="16684"/>
                </a:cubicBezTo>
                <a:cubicBezTo>
                  <a:pt x="13925" y="23597"/>
                  <a:pt x="39004" y="34046"/>
                  <a:pt x="37155" y="43691"/>
                </a:cubicBezTo>
                <a:cubicBezTo>
                  <a:pt x="35306" y="53337"/>
                  <a:pt x="7736" y="66599"/>
                  <a:pt x="2431" y="74557"/>
                </a:cubicBezTo>
                <a:cubicBezTo>
                  <a:pt x="-2874" y="82515"/>
                  <a:pt x="2271" y="88865"/>
                  <a:pt x="5325" y="91437"/>
                </a:cubicBezTo>
                <a:cubicBezTo>
                  <a:pt x="8379" y="94009"/>
                  <a:pt x="4922" y="90472"/>
                  <a:pt x="20757" y="89990"/>
                </a:cubicBezTo>
                <a:close/>
              </a:path>
            </a:pathLst>
          </a:cu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sp>
      <p:cxnSp>
        <p:nvCxnSpPr>
          <p:cNvPr id="139" name="Google Shape;139;p22"/>
          <p:cNvCxnSpPr/>
          <p:nvPr/>
        </p:nvCxnSpPr>
        <p:spPr>
          <a:xfrm rot="10800000">
            <a:off x="8526800" y="1849675"/>
            <a:ext cx="24000" cy="855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2"/>
          <p:cNvCxnSpPr/>
          <p:nvPr/>
        </p:nvCxnSpPr>
        <p:spPr>
          <a:xfrm flipH="1">
            <a:off x="2004325" y="1355200"/>
            <a:ext cx="795300" cy="114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2"/>
          <p:cNvCxnSpPr/>
          <p:nvPr/>
        </p:nvCxnSpPr>
        <p:spPr>
          <a:xfrm flipH="1" rot="10800000">
            <a:off x="3729775" y="2958750"/>
            <a:ext cx="745800" cy="61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2"/>
          <p:cNvCxnSpPr/>
          <p:nvPr/>
        </p:nvCxnSpPr>
        <p:spPr>
          <a:xfrm flipH="1" rot="10800000">
            <a:off x="6971325" y="3439800"/>
            <a:ext cx="643500" cy="182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22" title="Clipped_image_20250427_2344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550" y="3020248"/>
            <a:ext cx="921825" cy="54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 title="Clipped_image_20250427_23442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836" y="1326713"/>
            <a:ext cx="745800" cy="56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 title="Clipped_image_20250427_23445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591" y="2529903"/>
            <a:ext cx="1502219" cy="8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 title="Clipped_image_20250427_2344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674293">
            <a:off x="1212795" y="767976"/>
            <a:ext cx="856660" cy="50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 title="Clipped_image_20250427_23443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1136" y="3484526"/>
            <a:ext cx="643500" cy="83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 title="Clipped_image_20250427_23442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70296" y="3066261"/>
            <a:ext cx="795300" cy="6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/>
          <p:nvPr/>
        </p:nvSpPr>
        <p:spPr>
          <a:xfrm flipH="1" rot="-1855917">
            <a:off x="7235810" y="3639511"/>
            <a:ext cx="767527" cy="594477"/>
          </a:xfrm>
          <a:prstGeom prst="lightningBol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454300" y="2571738"/>
            <a:ext cx="6435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B</a:t>
            </a:r>
            <a:endParaRPr b="1" sz="5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1" name="Google Shape;151;p22" title="Clipped_image_20250427_23434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9875" y="1202650"/>
            <a:ext cx="921813" cy="15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 title="Clipped_image_20250427_23543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3475" y="2705573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 title="Clipped_image_20250427_23543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9613" y="2705585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 title="Clipped_image_20250427_23543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7075" y="2462723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 title="Clipped_image_20250427_23543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6375" y="2168585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 title="Clipped_image_20250427_23543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3200" y="2168598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 title="Clipped_image_20250427_23543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0013" y="2297848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 title="Clipped_image_20250427_23543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4300" y="2705585"/>
            <a:ext cx="146400" cy="2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7501825" y="1980750"/>
            <a:ext cx="6435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A</a:t>
            </a:r>
            <a:endParaRPr b="1" sz="5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4908550" y="964600"/>
            <a:ext cx="939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E43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게이트 1</a:t>
            </a:r>
            <a:endParaRPr sz="1500">
              <a:solidFill>
                <a:srgbClr val="F6E43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4572000" y="3567563"/>
            <a:ext cx="939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E43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게이트 2</a:t>
            </a:r>
            <a:endParaRPr sz="1500">
              <a:solidFill>
                <a:srgbClr val="F6E43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2724925" y="2705575"/>
            <a:ext cx="12555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E43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중앙 통제탑</a:t>
            </a:r>
            <a:endParaRPr sz="1500">
              <a:solidFill>
                <a:srgbClr val="F6E43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663625" y="2226950"/>
            <a:ext cx="963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E43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적하 위치</a:t>
            </a:r>
            <a:endParaRPr sz="1500">
              <a:solidFill>
                <a:srgbClr val="F6E43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7936025" y="3346450"/>
            <a:ext cx="867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E43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충전소</a:t>
            </a:r>
            <a:endParaRPr sz="1500">
              <a:solidFill>
                <a:srgbClr val="F6E43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7343100" y="1742725"/>
            <a:ext cx="1146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E43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화물 적재</a:t>
            </a:r>
            <a:endParaRPr sz="1500">
              <a:solidFill>
                <a:srgbClr val="F6E43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2624550" y="2065350"/>
            <a:ext cx="38949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MVP 목표 기준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현재의 MVP 목표</a:t>
            </a:r>
            <a:endParaRPr/>
          </a:p>
        </p:txBody>
      </p:sp>
      <p:pic>
        <p:nvPicPr>
          <p:cNvPr id="176" name="Google Shape;176;p24" title="Screenshot_2025-04-28-16-29-57-280_com.modelmakertools.simplemindpr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980" y="722650"/>
            <a:ext cx="2933460" cy="42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2075650" y="1111650"/>
            <a:ext cx="939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E43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우선순위</a:t>
            </a:r>
            <a:endParaRPr sz="1500">
              <a:solidFill>
                <a:srgbClr val="F6E43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2003075" y="1745275"/>
            <a:ext cx="939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1. 트럭</a:t>
            </a:r>
            <a:endParaRPr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2003075" y="2879275"/>
            <a:ext cx="1178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차단기</a:t>
            </a:r>
            <a:endParaRPr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2020875" y="3612775"/>
            <a:ext cx="1178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충전소</a:t>
            </a:r>
            <a:endParaRPr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2003075" y="4088450"/>
            <a:ext cx="1178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저장소</a:t>
            </a:r>
            <a:endParaRPr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950000" y="4564125"/>
            <a:ext cx="14205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적하 위치</a:t>
            </a:r>
            <a:endParaRPr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3866775" y="722650"/>
            <a:ext cx="595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E43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기능</a:t>
            </a:r>
            <a:endParaRPr sz="1500">
              <a:solidFill>
                <a:srgbClr val="F6E43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5071425" y="722650"/>
            <a:ext cx="595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E43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부품</a:t>
            </a:r>
            <a:endParaRPr sz="1500">
              <a:solidFill>
                <a:srgbClr val="F6E43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1363500" y="2065350"/>
            <a:ext cx="6417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자율주행 차를 만드는건가?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자율주행 차를 만드는 것인가?</a:t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242225" y="4451450"/>
            <a:ext cx="39975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가장 심플한 형태의 Line Follower 로 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3701550" y="1125700"/>
            <a:ext cx="174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아닙니다!</a:t>
            </a:r>
            <a:endParaRPr sz="2200"/>
          </a:p>
        </p:txBody>
      </p:sp>
      <p:pic>
        <p:nvPicPr>
          <p:cNvPr id="197" name="Google Shape;197;p26" title="lf1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72" y="1853750"/>
            <a:ext cx="2349606" cy="23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4764450" y="4392675"/>
            <a:ext cx="4163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그것도 아니면 그냥 센서달린 모형으로..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9" name="Google Shape;199;p26" title="box1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950" y="1993666"/>
            <a:ext cx="2281017" cy="22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1363500" y="2065350"/>
            <a:ext cx="6417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이 사업의 핵심 가치는?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 사업의 핵심 가치는 무엇인가?</a:t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465175" y="967075"/>
            <a:ext cx="45006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IoT 프로젝트의 핵심 성공 요소 4개</a:t>
            </a:r>
            <a:endParaRPr b="1" sz="1800">
              <a:solidFill>
                <a:srgbClr val="F6E4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다음과 같은 4가지 요소들을 조화롭게 충족하면 이번 프로젝트는 성공이다: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 u="sng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IoT TCP</a:t>
            </a: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 통신을 통해 원격제어를 하는것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 u="sng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아두이노</a:t>
            </a: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로 여러 하드웨어를 다루는것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 u="sng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SQL</a:t>
            </a: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로</a:t>
            </a:r>
            <a:r>
              <a:rPr b="1"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데이터를 주고 받는 것</a:t>
            </a:r>
            <a:endParaRPr sz="1500" u="sng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 u="sng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PyQT6</a:t>
            </a: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의 </a:t>
            </a:r>
            <a:r>
              <a:rPr lang="en" sz="1500" u="sng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GUI</a:t>
            </a: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를 통해 하나의 통합적인 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제어 </a:t>
            </a: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시스템을</a:t>
            </a: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 만드는 것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329575" y="4232625"/>
            <a:ext cx="477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본 사업은 IoT 프로젝트의 취지와 아주 잘 맞다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275" y="1304200"/>
            <a:ext cx="3051875" cy="30518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4">
            <a:alphaModFix/>
          </a:blip>
          <a:srcRect b="19616" l="0" r="0" t="7730"/>
          <a:stretch/>
        </p:blipFill>
        <p:spPr>
          <a:xfrm>
            <a:off x="5243850" y="3667237"/>
            <a:ext cx="758749" cy="9799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5">
            <a:alphaModFix/>
          </a:blip>
          <a:srcRect b="10123" l="0" r="0" t="12242"/>
          <a:stretch/>
        </p:blipFill>
        <p:spPr>
          <a:xfrm>
            <a:off x="4533750" y="2229225"/>
            <a:ext cx="1384024" cy="14379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 사업의 핵심 가치는 무엇인가?</a:t>
            </a:r>
            <a:endParaRPr/>
          </a:p>
        </p:txBody>
      </p:sp>
      <p:sp>
        <p:nvSpPr>
          <p:cNvPr id="220" name="Google Shape;220;p29"/>
          <p:cNvSpPr txBox="1"/>
          <p:nvPr/>
        </p:nvSpPr>
        <p:spPr>
          <a:xfrm>
            <a:off x="681900" y="1086150"/>
            <a:ext cx="43665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그 외에 또 중요한건</a:t>
            </a:r>
            <a:endParaRPr b="1" sz="1800">
              <a:solidFill>
                <a:srgbClr val="F6E4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결국 우리가 필요한것은 포트폴리오다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IoT 제어, QT, SQL 을 다양하고 많이 쓸수록 이득이다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여러 경험을 증명할 수 있다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시각적 콘텐츠들을 아주 많이 배출할 수 있다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개인적인 능력 개발에도 좋다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하드웨어/시스템 제작 경험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각 팀원들의 개발/기술 증진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450" y="2654175"/>
            <a:ext cx="1943075" cy="1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121" y="864575"/>
            <a:ext cx="1596200" cy="28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425" y="3449324"/>
            <a:ext cx="1943075" cy="109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2223" y="864575"/>
            <a:ext cx="1353774" cy="15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1363500" y="2065350"/>
            <a:ext cx="6417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역할 분담은?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역할 분담</a:t>
            </a: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652075" y="1015600"/>
            <a:ext cx="3718500" cy="3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전반적인 시스템 설계 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Char char="●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시스템은 어떻게 흐를지 다 같이 논의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Char char="●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각 모듈은 어떤 기능을 탑재할지 또한 팀원들과 상의 하며 설계할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IoT 모듈 제작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Char char="●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각각 하고싶은 모듈을 자율적으로 선택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Char char="●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책임을 맡은 모듈의 하드웨어 &amp; 소프트웨어 모두 각자 개발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4623675" y="841600"/>
            <a:ext cx="3718500" cy="4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PyQT GUI / SQL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Char char="●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당시 상황을 토대로 역할 분담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실물 모델 제작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Char char="●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팀장이 대부분 진행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Char char="●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자율적 참여 환영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675" y="2857825"/>
            <a:ext cx="3126375" cy="20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1363500" y="2065350"/>
            <a:ext cx="6417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무엇에 대한 것인가?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36363"/>
            </a:gs>
            <a:gs pos="100000">
              <a:srgbClr val="22222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2764950" y="2065350"/>
            <a:ext cx="38892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그 외의 부분들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2184750" y="2065350"/>
            <a:ext cx="47745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무엇부터 시작하나?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전체 프로젝트의 추진 흐름</a:t>
            </a:r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588269"/>
            <a:ext cx="9144001" cy="239585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34"/>
          <p:cNvSpPr txBox="1"/>
          <p:nvPr/>
        </p:nvSpPr>
        <p:spPr>
          <a:xfrm>
            <a:off x="3003150" y="1089875"/>
            <a:ext cx="313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우선 전체적인 흐름은 아래와 같다:</a:t>
            </a:r>
            <a:endParaRPr/>
          </a:p>
        </p:txBody>
      </p:sp>
      <p:sp>
        <p:nvSpPr>
          <p:cNvPr id="255" name="Google Shape;255;p34"/>
          <p:cNvSpPr txBox="1"/>
          <p:nvPr/>
        </p:nvSpPr>
        <p:spPr>
          <a:xfrm>
            <a:off x="8184750" y="2066550"/>
            <a:ext cx="5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D-0</a:t>
            </a:r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7402975" y="2905850"/>
            <a:ext cx="5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D-2</a:t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6575400" y="2215650"/>
            <a:ext cx="5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D-2</a:t>
            </a:r>
            <a:endParaRPr/>
          </a:p>
        </p:txBody>
      </p:sp>
      <p:sp>
        <p:nvSpPr>
          <p:cNvPr id="258" name="Google Shape;258;p34"/>
          <p:cNvSpPr txBox="1"/>
          <p:nvPr/>
        </p:nvSpPr>
        <p:spPr>
          <a:xfrm>
            <a:off x="5885225" y="2862625"/>
            <a:ext cx="5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D-2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현재 아이디어</a:t>
            </a:r>
            <a:endParaRPr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311" y="644670"/>
            <a:ext cx="6121088" cy="44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대략적인 흐름 구상도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412300" y="897050"/>
            <a:ext cx="5244900" cy="30504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36"/>
          <p:cNvSpPr/>
          <p:nvPr/>
        </p:nvSpPr>
        <p:spPr>
          <a:xfrm>
            <a:off x="1171441" y="1179245"/>
            <a:ext cx="7172100" cy="2710425"/>
          </a:xfrm>
          <a:custGeom>
            <a:rect b="b" l="l" r="r" t="t"/>
            <a:pathLst>
              <a:path extrusionOk="0" h="108417" w="286884">
                <a:moveTo>
                  <a:pt x="20757" y="89990"/>
                </a:moveTo>
                <a:cubicBezTo>
                  <a:pt x="36592" y="89508"/>
                  <a:pt x="80801" y="89749"/>
                  <a:pt x="100333" y="88543"/>
                </a:cubicBezTo>
                <a:cubicBezTo>
                  <a:pt x="119865" y="87337"/>
                  <a:pt x="121232" y="82435"/>
                  <a:pt x="137951" y="82756"/>
                </a:cubicBezTo>
                <a:cubicBezTo>
                  <a:pt x="154670" y="83078"/>
                  <a:pt x="186179" y="86212"/>
                  <a:pt x="200647" y="90472"/>
                </a:cubicBezTo>
                <a:cubicBezTo>
                  <a:pt x="215115" y="94732"/>
                  <a:pt x="212141" y="109121"/>
                  <a:pt x="224761" y="108317"/>
                </a:cubicBezTo>
                <a:cubicBezTo>
                  <a:pt x="237381" y="107513"/>
                  <a:pt x="266237" y="98269"/>
                  <a:pt x="276365" y="85649"/>
                </a:cubicBezTo>
                <a:cubicBezTo>
                  <a:pt x="286493" y="73029"/>
                  <a:pt x="288583" y="46424"/>
                  <a:pt x="285528" y="32599"/>
                </a:cubicBezTo>
                <a:cubicBezTo>
                  <a:pt x="282474" y="18774"/>
                  <a:pt x="269291" y="7039"/>
                  <a:pt x="258038" y="2698"/>
                </a:cubicBezTo>
                <a:cubicBezTo>
                  <a:pt x="246785" y="-1642"/>
                  <a:pt x="229021" y="1975"/>
                  <a:pt x="218009" y="6556"/>
                </a:cubicBezTo>
                <a:cubicBezTo>
                  <a:pt x="206997" y="11138"/>
                  <a:pt x="201612" y="28821"/>
                  <a:pt x="191966" y="30187"/>
                </a:cubicBezTo>
                <a:cubicBezTo>
                  <a:pt x="182321" y="31554"/>
                  <a:pt x="167209" y="19578"/>
                  <a:pt x="160136" y="14755"/>
                </a:cubicBezTo>
                <a:cubicBezTo>
                  <a:pt x="153063" y="9932"/>
                  <a:pt x="158689" y="3582"/>
                  <a:pt x="149526" y="1251"/>
                </a:cubicBezTo>
                <a:cubicBezTo>
                  <a:pt x="140363" y="-1080"/>
                  <a:pt x="124286" y="607"/>
                  <a:pt x="105156" y="768"/>
                </a:cubicBezTo>
                <a:cubicBezTo>
                  <a:pt x="86026" y="929"/>
                  <a:pt x="50016" y="-438"/>
                  <a:pt x="34744" y="2215"/>
                </a:cubicBezTo>
                <a:cubicBezTo>
                  <a:pt x="19472" y="4868"/>
                  <a:pt x="13121" y="9771"/>
                  <a:pt x="13523" y="16684"/>
                </a:cubicBezTo>
                <a:cubicBezTo>
                  <a:pt x="13925" y="23597"/>
                  <a:pt x="39004" y="34046"/>
                  <a:pt x="37155" y="43691"/>
                </a:cubicBezTo>
                <a:cubicBezTo>
                  <a:pt x="35306" y="53337"/>
                  <a:pt x="7736" y="66599"/>
                  <a:pt x="2431" y="74557"/>
                </a:cubicBezTo>
                <a:cubicBezTo>
                  <a:pt x="-2874" y="82515"/>
                  <a:pt x="2271" y="88865"/>
                  <a:pt x="5325" y="91437"/>
                </a:cubicBezTo>
                <a:cubicBezTo>
                  <a:pt x="8379" y="94009"/>
                  <a:pt x="4922" y="90472"/>
                  <a:pt x="20757" y="89990"/>
                </a:cubicBezTo>
                <a:close/>
              </a:path>
            </a:pathLst>
          </a:cu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sp>
      <p:cxnSp>
        <p:nvCxnSpPr>
          <p:cNvPr id="272" name="Google Shape;272;p36"/>
          <p:cNvCxnSpPr/>
          <p:nvPr/>
        </p:nvCxnSpPr>
        <p:spPr>
          <a:xfrm rot="10800000">
            <a:off x="8526800" y="1849675"/>
            <a:ext cx="24000" cy="855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6"/>
          <p:cNvCxnSpPr/>
          <p:nvPr/>
        </p:nvCxnSpPr>
        <p:spPr>
          <a:xfrm flipH="1">
            <a:off x="2004325" y="1355200"/>
            <a:ext cx="795300" cy="114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6"/>
          <p:cNvCxnSpPr/>
          <p:nvPr/>
        </p:nvCxnSpPr>
        <p:spPr>
          <a:xfrm flipH="1" rot="10800000">
            <a:off x="3729775" y="2958750"/>
            <a:ext cx="745800" cy="61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6"/>
          <p:cNvCxnSpPr/>
          <p:nvPr/>
        </p:nvCxnSpPr>
        <p:spPr>
          <a:xfrm flipH="1" rot="10800000">
            <a:off x="6971325" y="3439800"/>
            <a:ext cx="643500" cy="182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6" name="Google Shape;276;p36" title="Clipped_image_20250427_2344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550" y="3020248"/>
            <a:ext cx="921825" cy="54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 title="Clipped_image_20250427_23442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836" y="1326713"/>
            <a:ext cx="745800" cy="56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 title="Clipped_image_20250427_23451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7205" y="155628"/>
            <a:ext cx="1986801" cy="9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 title="Clipped_image_20250427_23450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2175" y="3169606"/>
            <a:ext cx="795300" cy="114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 title="Clipped_image_20250427_23445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41" y="3453178"/>
            <a:ext cx="1502219" cy="8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 title="Clipped_image_20250427_2344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97182">
            <a:off x="3068270" y="652001"/>
            <a:ext cx="856660" cy="50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 title="Clipped_image_20250427_23443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3711" y="1579951"/>
            <a:ext cx="643500" cy="83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 title="Clipped_image_20250427_23442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70296" y="3066261"/>
            <a:ext cx="795300" cy="6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/>
          <p:nvPr/>
        </p:nvSpPr>
        <p:spPr>
          <a:xfrm flipH="1" rot="-1855948">
            <a:off x="8084262" y="3347151"/>
            <a:ext cx="542598" cy="518427"/>
          </a:xfrm>
          <a:prstGeom prst="lightningBol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1309175" y="1744950"/>
            <a:ext cx="6435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B</a:t>
            </a:r>
            <a:endParaRPr b="1" sz="5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6" name="Google Shape;286;p36" title="Clipped_image_20250427_23434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19875" y="1202650"/>
            <a:ext cx="921813" cy="15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 title="Clipped_image_20250427_23544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8400" y="1870675"/>
            <a:ext cx="542600" cy="8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 title="Clipped_image_20250427_235437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63475" y="2705573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 title="Clipped_image_20250427_235431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8599" y="-137972"/>
            <a:ext cx="995051" cy="171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 title="Clipped_image_20250427_235434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76900" y="1042798"/>
            <a:ext cx="135425" cy="6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 title="Clipped_image_20250427_234337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92275" y="7691"/>
            <a:ext cx="643500" cy="121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 title="Clipped_image_20250427_235437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9613" y="2705585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 title="Clipped_image_20250427_235437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17075" y="2462723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 title="Clipped_image_20250427_235437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46375" y="2168585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 title="Clipped_image_20250427_235437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3200" y="2168598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 title="Clipped_image_20250427_235437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40013" y="2297848"/>
            <a:ext cx="146400" cy="2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 title="Clipped_image_20250427_235437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14300" y="2705585"/>
            <a:ext cx="146400" cy="2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7501825" y="1980750"/>
            <a:ext cx="6435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A</a:t>
            </a:r>
            <a:endParaRPr b="1" sz="5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1363500" y="2065350"/>
            <a:ext cx="6417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무얼 만들어야 하는가?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전체 프로젝트의 추진 흐름</a:t>
            </a:r>
            <a:endParaRPr/>
          </a:p>
        </p:txBody>
      </p:sp>
      <p:sp>
        <p:nvSpPr>
          <p:cNvPr id="309" name="Google Shape;309;p38"/>
          <p:cNvSpPr txBox="1"/>
          <p:nvPr/>
        </p:nvSpPr>
        <p:spPr>
          <a:xfrm>
            <a:off x="745350" y="948775"/>
            <a:ext cx="7416900" cy="3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만들어야 하는 모듈/시스템들</a:t>
            </a:r>
            <a:endParaRPr sz="1800">
              <a:solidFill>
                <a:srgbClr val="F6E4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운반차, 코스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운반차, 코스, 사일로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운반차, 코스, 사일로, 게이트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운반차, 코스, 사일로, 게이트, 엘레베이터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운반차, 코스, 사일로, 게이트, 엘레베이터, 충전소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운반차, 코스, 사일로, 게이트, 엘레베이터, 충전소, 가공기계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운반차, 코스, 사일로, 게이트, 엘레베이터, 충전소, 가공기계, 컨베이어벨트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운반차, 코스, 사일로, 게이트, 엘레베이터, 충전소, 가공기계, 컨베이어벨트, 신호등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등등... +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450" y="892025"/>
            <a:ext cx="3137250" cy="1764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374" y="892025"/>
            <a:ext cx="1173249" cy="1326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800" y="2055200"/>
            <a:ext cx="1598225" cy="11986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전체 프로젝트의 추진 흐름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4962275" y="1285950"/>
            <a:ext cx="35061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주제</a:t>
            </a:r>
            <a:endParaRPr sz="1800">
              <a:solidFill>
                <a:srgbClr val="F6E4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희토류 광산/채광장에서 가공공장까지의 물건 운반 시스템을 구축한다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시나리오 컨셉</a:t>
            </a:r>
            <a:endParaRPr sz="1800">
              <a:solidFill>
                <a:srgbClr val="F6E4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희토류 광물이 대거 발견된 광맥의 채광을 맡은 업체로부터 자동 운송 시스템을 구축해달라는 계약을 받았다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25" y="1058450"/>
            <a:ext cx="3167225" cy="31672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13058" l="0" r="0" t="0"/>
          <a:stretch/>
        </p:blipFill>
        <p:spPr>
          <a:xfrm>
            <a:off x="3375300" y="3084975"/>
            <a:ext cx="1196700" cy="15606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5">
            <a:alphaModFix/>
          </a:blip>
          <a:srcRect b="12457" l="0" r="0" t="0"/>
          <a:stretch/>
        </p:blipFill>
        <p:spPr>
          <a:xfrm>
            <a:off x="2488975" y="3422286"/>
            <a:ext cx="1079250" cy="14172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b="13073" l="0" r="0" t="0"/>
          <a:stretch/>
        </p:blipFill>
        <p:spPr>
          <a:xfrm>
            <a:off x="440725" y="821924"/>
            <a:ext cx="1079250" cy="14072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전체 프로젝트의 추진 흐름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762000" y="1389825"/>
            <a:ext cx="3498600" cy="26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목표</a:t>
            </a:r>
            <a:endParaRPr sz="1800">
              <a:solidFill>
                <a:srgbClr val="F6E4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운반 트럭이 물건을 싣고 공장까지 잘 도달하여 목표 위치에 물건을 하차하도록 하는 것</a:t>
            </a:r>
            <a:endParaRPr sz="1800">
              <a:solidFill>
                <a:srgbClr val="F6E4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각 스테이지별로, 트럭과 설비들이 서로 상호작용하여 조화롭게 운행되는 것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27546"/>
          <a:stretch/>
        </p:blipFill>
        <p:spPr>
          <a:xfrm>
            <a:off x="4828778" y="1629409"/>
            <a:ext cx="2542053" cy="27720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244" y="3182315"/>
            <a:ext cx="1485306" cy="148531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126" y="949125"/>
            <a:ext cx="1903491" cy="126209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328" y="1164291"/>
            <a:ext cx="2135876" cy="142278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7">
            <a:alphaModFix/>
          </a:blip>
          <a:srcRect b="9033" l="0" r="0" t="0"/>
          <a:stretch/>
        </p:blipFill>
        <p:spPr>
          <a:xfrm>
            <a:off x="4361350" y="3849875"/>
            <a:ext cx="1109075" cy="10898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2564" y="3182329"/>
            <a:ext cx="585150" cy="58512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1363500" y="2065350"/>
            <a:ext cx="6417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어떻게 </a:t>
            </a:r>
            <a:r>
              <a:rPr lang="en">
                <a:solidFill>
                  <a:srgbClr val="000000"/>
                </a:solidFill>
              </a:rPr>
              <a:t>진행할 것인가</a:t>
            </a:r>
            <a:r>
              <a:rPr lang="en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101550" y="40825"/>
            <a:ext cx="8826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전체 프로젝트의 추진 흐름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763650" y="948750"/>
            <a:ext cx="74169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추진 방식/계획</a:t>
            </a:r>
            <a:endParaRPr sz="1800">
              <a:solidFill>
                <a:srgbClr val="F6E4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운반트럭, 충전소, 가공 설비, 차단기, 엘레베이터등 여러 기구등을 실제로 제작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간단한 형태의 실물 모델들에 아두이노 하드웨어를 부착하여 작동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와이파이 모듈을 통해 하나의 시스템에 데이터 전송/수송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원격으로 실시간 제어를 육안으로 볼 수 있도록 설계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14146" l="3709" r="4462" t="19310"/>
          <a:stretch/>
        </p:blipFill>
        <p:spPr>
          <a:xfrm>
            <a:off x="433925" y="3197975"/>
            <a:ext cx="2233050" cy="16181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312" y="3197975"/>
            <a:ext cx="2025441" cy="1618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655" y="2122000"/>
            <a:ext cx="1630625" cy="2712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6794" y="3197979"/>
            <a:ext cx="2161625" cy="163607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363500" y="2065350"/>
            <a:ext cx="6417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어떤식으로 흐르게 되나?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26000">
              <a:srgbClr val="DFB533"/>
            </a:gs>
            <a:gs pos="100000">
              <a:srgbClr val="F6E430"/>
            </a:gs>
          </a:gsLst>
          <a:lin ang="8099331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4222675" y="498150"/>
            <a:ext cx="3756300" cy="25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기본 형태</a:t>
            </a:r>
            <a:endParaRPr sz="1800">
              <a:solidFill>
                <a:srgbClr val="F6E4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가장 기본적인 흐름은 다음과 같다: 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A위치에서 희토류 수하물 적재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A에서 B로 물건 싣고 코스따라 주행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B 에서 수하물 하차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B 에서 A로 코스따라 복귀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146525"/>
            <a:ext cx="2714475" cy="1555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20" title="mining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25" y="574450"/>
            <a:ext cx="2751750" cy="4127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26000">
              <a:srgbClr val="DFB533"/>
            </a:gs>
            <a:gs pos="100000">
              <a:srgbClr val="F6E430"/>
            </a:gs>
          </a:gsLst>
          <a:lin ang="8099331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3563250" y="278350"/>
            <a:ext cx="5368200" cy="4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심층적인</a:t>
            </a:r>
            <a:r>
              <a:rPr b="1" lang="en" sz="1800">
                <a:solidFill>
                  <a:srgbClr val="F6E430"/>
                </a:solidFill>
                <a:latin typeface="Nanum Gothic"/>
                <a:ea typeface="Nanum Gothic"/>
                <a:cs typeface="Nanum Gothic"/>
                <a:sym typeface="Nanum Gothic"/>
              </a:rPr>
              <a:t> 형태</a:t>
            </a:r>
            <a:endParaRPr sz="1800">
              <a:solidFill>
                <a:srgbClr val="F6E4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더 많은 요소를 추가할수록 다음과 같이 복잡한 흐름이 가능하다:</a:t>
            </a:r>
            <a:endParaRPr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충전이 완료된 차량은 주차장에서 대기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중앙 관리원이 호출하면 A 위치로 이동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A위치에서 희토류 수하물 적재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A에서 가공장 입구로 가는길에 차단기에서 RFID 인증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통과 사인 후 차량 진입 뒤 </a:t>
            </a: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엘리베이터에서</a:t>
            </a: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 대기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엘레베이터가 차량감지한 뒤 위로 올라감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2층으로 올라간 트럭이 목표 위치까지 간 뒤 수하물 하차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목표위치에서 대기중인 컨베이어 벨트가 작동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컨베이어 벨트가 가공기계 로 희토류 광석 이동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희토류 광석 감지한 가공기계가 작동 시작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Nanum Gothic"/>
              <a:buAutoNum type="arabicPeriod"/>
            </a:pPr>
            <a:r>
              <a:rPr lang="en" sz="15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rPr>
              <a:t>한편으로, 트럭은 다시 충전소로 돌아가서 충전하며 대기</a:t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CC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75" y="489750"/>
            <a:ext cx="2880950" cy="4321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